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4" r:id="rId1"/>
    <p:sldMasterId id="2147483665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9">
          <p15:clr>
            <a:srgbClr val="A4A3A4"/>
          </p15:clr>
        </p15:guide>
        <p15:guide id="2" pos="207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789"/>
        <p:guide pos="207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L="457200" marR="0" lvl="0" indent="-3130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Calibri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0830" algn="l" rtl="0">
              <a:spcBef>
                <a:spcPts val="420"/>
              </a:spcBef>
              <a:spcAft>
                <a:spcPts val="0"/>
              </a:spcAft>
              <a:buClr>
                <a:srgbClr val="009900"/>
              </a:buClr>
              <a:buSzPts val="98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0830" algn="l" rtl="0">
              <a:spcBef>
                <a:spcPts val="420"/>
              </a:spcBef>
              <a:spcAft>
                <a:spcPts val="0"/>
              </a:spcAft>
              <a:buClr>
                <a:srgbClr val="0070C0"/>
              </a:buClr>
              <a:buSzPts val="980"/>
              <a:buFont typeface="Noto Sans Symbols"/>
              <a:buChar char="✹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534042" y="8810600"/>
            <a:ext cx="1775319" cy="27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191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8" name="Google Shape;12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dirty="0"/>
          </a:p>
        </p:txBody>
      </p:sp>
      <p:sp>
        <p:nvSpPr>
          <p:cNvPr id="129" name="Google Shape;129;p1:notes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30;p1:notes"/>
          <p:cNvSpPr txBox="1">
            <a:spLocks noGrp="1"/>
          </p:cNvSpPr>
          <p:nvPr>
            <p:ph type="hdr" idx="3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Filing Basics</a:t>
            </a:r>
            <a:endParaRPr dirty="0"/>
          </a:p>
        </p:txBody>
      </p:sp>
      <p:sp>
        <p:nvSpPr>
          <p:cNvPr id="131" name="Google Shape;131;p1:notes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What's New For TY2018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871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7700" y="893763"/>
            <a:ext cx="5715000" cy="3214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69863" lvl="0" indent="-85407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dirty="0"/>
          </a:p>
        </p:txBody>
      </p:sp>
      <p:sp>
        <p:nvSpPr>
          <p:cNvPr id="138" name="Google Shape;138;p2:notes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2:notes"/>
          <p:cNvSpPr txBox="1">
            <a:spLocks noGrp="1"/>
          </p:cNvSpPr>
          <p:nvPr>
            <p:ph type="hdr" idx="3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Filing Basics</a:t>
            </a:r>
            <a:endParaRPr dirty="0"/>
          </a:p>
        </p:txBody>
      </p:sp>
      <p:sp>
        <p:nvSpPr>
          <p:cNvPr id="140" name="Google Shape;140;p2:notes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What's New For TY2018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60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69863" lvl="0" indent="-85407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dirty="0"/>
          </a:p>
        </p:txBody>
      </p:sp>
      <p:sp>
        <p:nvSpPr>
          <p:cNvPr id="149" name="Google Shape;149;p3:notes"/>
          <p:cNvSpPr txBox="1">
            <a:spLocks noGrp="1"/>
          </p:cNvSpPr>
          <p:nvPr>
            <p:ph type="hdr" idx="3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Filing Basics</a:t>
            </a:r>
            <a:endParaRPr dirty="0"/>
          </a:p>
        </p:txBody>
      </p:sp>
      <p:sp>
        <p:nvSpPr>
          <p:cNvPr id="150" name="Google Shape;150;p3:notes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3:notes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What's New For TY2018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85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010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46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762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493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460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>
          <a:xfrm>
            <a:off x="838200" y="2133600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472439" algn="l">
              <a:spcBef>
                <a:spcPts val="500"/>
              </a:spcBef>
              <a:spcAft>
                <a:spcPts val="0"/>
              </a:spcAft>
              <a:buSzPts val="3840"/>
              <a:buChar char="▪"/>
              <a:defRPr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838200" y="2133600"/>
            <a:ext cx="5156200" cy="386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472439" algn="l">
              <a:spcBef>
                <a:spcPts val="500"/>
              </a:spcBef>
              <a:spcAft>
                <a:spcPts val="0"/>
              </a:spcAft>
              <a:buSzPts val="3840"/>
              <a:buChar char="▪"/>
              <a:defRPr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2"/>
          </p:nvPr>
        </p:nvSpPr>
        <p:spPr>
          <a:xfrm>
            <a:off x="6197600" y="2133600"/>
            <a:ext cx="5156200" cy="386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472439" algn="l">
              <a:spcBef>
                <a:spcPts val="500"/>
              </a:spcBef>
              <a:spcAft>
                <a:spcPts val="0"/>
              </a:spcAft>
              <a:buSzPts val="3840"/>
              <a:buChar char="▪"/>
              <a:defRPr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13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840319" y="2147888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880"/>
              <a:buNone/>
              <a:defRPr sz="32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216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2"/>
          </p:nvPr>
        </p:nvSpPr>
        <p:spPr>
          <a:xfrm>
            <a:off x="840319" y="2971802"/>
            <a:ext cx="5158316" cy="3007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11480" algn="l">
              <a:spcBef>
                <a:spcPts val="1000"/>
              </a:spcBef>
              <a:spcAft>
                <a:spcPts val="0"/>
              </a:spcAft>
              <a:buSzPts val="2880"/>
              <a:buChar char="●"/>
              <a:defRPr sz="3200"/>
            </a:lvl1pPr>
            <a:lvl2pPr marL="914400" lvl="1" indent="-406400" algn="l">
              <a:spcBef>
                <a:spcPts val="500"/>
              </a:spcBef>
              <a:spcAft>
                <a:spcPts val="0"/>
              </a:spcAft>
              <a:buSzPts val="2800"/>
              <a:buChar char="−"/>
              <a:defRPr sz="2800"/>
            </a:lvl2pPr>
            <a:lvl3pPr marL="1371600" lvl="2" indent="-411480" algn="l">
              <a:spcBef>
                <a:spcPts val="500"/>
              </a:spcBef>
              <a:spcAft>
                <a:spcPts val="0"/>
              </a:spcAft>
              <a:buSzPts val="2880"/>
              <a:buChar char="▪"/>
              <a:defRPr sz="2400"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3"/>
          </p:nvPr>
        </p:nvSpPr>
        <p:spPr>
          <a:xfrm>
            <a:off x="6172200" y="2147888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880"/>
              <a:buNone/>
              <a:defRPr sz="32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216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4"/>
          </p:nvPr>
        </p:nvSpPr>
        <p:spPr>
          <a:xfrm>
            <a:off x="6172200" y="2971800"/>
            <a:ext cx="5183717" cy="3007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11480" algn="l">
              <a:spcBef>
                <a:spcPts val="1000"/>
              </a:spcBef>
              <a:spcAft>
                <a:spcPts val="0"/>
              </a:spcAft>
              <a:buSzPts val="2880"/>
              <a:buChar char="●"/>
              <a:defRPr sz="3200"/>
            </a:lvl1pPr>
            <a:lvl2pPr marL="914400" lvl="1" indent="-406400" algn="l">
              <a:spcBef>
                <a:spcPts val="500"/>
              </a:spcBef>
              <a:spcAft>
                <a:spcPts val="0"/>
              </a:spcAft>
              <a:buSzPts val="2800"/>
              <a:buChar char="−"/>
              <a:defRPr sz="2800"/>
            </a:lvl2pPr>
            <a:lvl3pPr marL="1371600" lvl="2" indent="-411480" algn="l">
              <a:spcBef>
                <a:spcPts val="500"/>
              </a:spcBef>
              <a:spcAft>
                <a:spcPts val="0"/>
              </a:spcAft>
              <a:buSzPts val="2880"/>
              <a:buChar char="▪"/>
              <a:defRPr sz="2400"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 Over Text">
  <p:cSld name="Object Over 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812800" y="4114803"/>
            <a:ext cx="10515600" cy="187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365760" algn="l">
              <a:spcBef>
                <a:spcPts val="500"/>
              </a:spcBef>
              <a:spcAft>
                <a:spcPts val="0"/>
              </a:spcAft>
              <a:buSzPts val="2160"/>
              <a:buChar char="▪"/>
              <a:defRPr/>
            </a:lvl3pPr>
            <a:lvl4pPr marL="1828800" lvl="3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>
            <a:spLocks noGrp="1"/>
          </p:cNvSpPr>
          <p:nvPr>
            <p:ph type="pic" idx="2"/>
          </p:nvPr>
        </p:nvSpPr>
        <p:spPr>
          <a:xfrm>
            <a:off x="812800" y="2141538"/>
            <a:ext cx="10515600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−"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840"/>
              <a:buFont typeface="Calibri"/>
              <a:buChar char="▪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1" name="Google Shape;111;p15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 Object">
  <p:cSld name="Text Over 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>
            <a:spLocks noGrp="1"/>
          </p:cNvSpPr>
          <p:nvPr>
            <p:ph type="pic" idx="2"/>
          </p:nvPr>
        </p:nvSpPr>
        <p:spPr>
          <a:xfrm>
            <a:off x="812800" y="4124158"/>
            <a:ext cx="10515600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−"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840"/>
              <a:buFont typeface="Calibri"/>
              <a:buChar char="▪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812800" y="2141664"/>
            <a:ext cx="10515600" cy="187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365760" algn="l">
              <a:spcBef>
                <a:spcPts val="500"/>
              </a:spcBef>
              <a:spcAft>
                <a:spcPts val="0"/>
              </a:spcAft>
              <a:buSzPts val="2160"/>
              <a:buChar char="▪"/>
              <a:defRPr/>
            </a:lvl3pPr>
            <a:lvl4pPr marL="1828800" lvl="3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2" name="Google Shape;122;p17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5" name="Google Shape;65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1" name="Google Shape;71;p9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202F"/>
          </a:solidFill>
          <a:ln w="12700" cap="flat" cmpd="sng">
            <a:solidFill>
              <a:srgbClr val="395E8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34569" y="5957891"/>
            <a:ext cx="6151033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1"/>
          <p:cNvSpPr txBox="1">
            <a:spLocks noGrp="1"/>
          </p:cNvSpPr>
          <p:nvPr>
            <p:ph type="ctrTitle"/>
          </p:nvPr>
        </p:nvSpPr>
        <p:spPr>
          <a:xfrm>
            <a:off x="1320800" y="1122363"/>
            <a:ext cx="9550400" cy="2387600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ubTitle" idx="1"/>
          </p:nvPr>
        </p:nvSpPr>
        <p:spPr>
          <a:xfrm>
            <a:off x="1320800" y="3810000"/>
            <a:ext cx="95504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1000"/>
              </a:spcBef>
              <a:spcAft>
                <a:spcPts val="0"/>
              </a:spcAft>
              <a:buSzPts val="3600"/>
              <a:buNone/>
              <a:defRPr sz="4000">
                <a:solidFill>
                  <a:schemeClr val="lt1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500"/>
              </a:spcBef>
              <a:spcAft>
                <a:spcPts val="0"/>
              </a:spcAft>
              <a:buSzPts val="2160"/>
              <a:buNone/>
              <a:defRPr sz="1800"/>
            </a:lvl3pPr>
            <a:lvl4pPr lvl="3" algn="ctr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13" name="Google Shape;13;p1" descr="AARPF_Logo w Tag.ep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433788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1" descr="AARPF_Logo w Tag.ep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433787" y="6174258"/>
            <a:ext cx="3148613" cy="5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838200" y="2133600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57200" algn="l" rtl="0">
              <a:spcBef>
                <a:spcPts val="10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●"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−"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72439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840"/>
              <a:buFont typeface="Calibri"/>
              <a:buChar char="▪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711019" y="6273800"/>
            <a:ext cx="3642783" cy="24288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 </a:t>
            </a:r>
            <a:br>
              <a:rPr lang="en-US" dirty="0"/>
            </a:br>
            <a:r>
              <a:rPr lang="en-US" dirty="0"/>
              <a:t>Tax Year 2018</a:t>
            </a:r>
            <a:endParaRPr dirty="0"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/>
              <a:t>Filing Basics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43" name="Google Shape;143;p2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36"/>
              <a:buChar char="■"/>
            </a:pPr>
            <a:r>
              <a:rPr lang="en-US" sz="2400" dirty="0"/>
              <a:t>Counselors must reference both Federal and State filing requirements guidelines</a:t>
            </a:r>
            <a:endParaRPr sz="24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400" dirty="0" smtClean="0"/>
              <a:t>A </a:t>
            </a:r>
            <a:r>
              <a:rPr lang="en-US" sz="2400" dirty="0"/>
              <a:t>taxpayer may be required to file a Federal Return but not a NJ State Return</a:t>
            </a:r>
            <a:endParaRPr sz="24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400" dirty="0" smtClean="0"/>
              <a:t>A </a:t>
            </a:r>
            <a:r>
              <a:rPr lang="en-US" sz="2400" dirty="0"/>
              <a:t>taxpayer may be required to file a NJ State Return but not a Federal Return</a:t>
            </a:r>
            <a:endParaRPr sz="24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00" dirty="0"/>
              <a:t>Even if a taxpayer is not required to file a tax return, there are cases the return should be filed anyway (e.g. - tax withheld from paycheck) </a:t>
            </a:r>
            <a:endParaRPr sz="24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00" dirty="0">
                <a:solidFill>
                  <a:srgbClr val="FF0000"/>
                </a:solidFill>
              </a:rPr>
              <a:t>NOTE:  IRS guidelines suggest all returns be filed, even if not required.  This is to help prevent fraud</a:t>
            </a:r>
            <a:endParaRPr sz="2400" dirty="0"/>
          </a:p>
          <a:p>
            <a:pPr marL="341313" lvl="0" indent="-231077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None/>
            </a:pPr>
            <a:endParaRPr sz="2400" dirty="0"/>
          </a:p>
        </p:txBody>
      </p:sp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New Jersey State Filing Requirements Are Different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54" name="Google Shape;154;p2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NJ Filing Income Threshold Filing Requirements</a:t>
            </a:r>
            <a:endParaRPr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76536"/>
              </p:ext>
            </p:extLst>
          </p:nvPr>
        </p:nvGraphicFramePr>
        <p:xfrm>
          <a:off x="1814282" y="1375952"/>
          <a:ext cx="8470540" cy="435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270"/>
                <a:gridCol w="4235270"/>
              </a:tblGrid>
              <a:tr h="8840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your filing</a:t>
                      </a:r>
                      <a:r>
                        <a:rPr lang="en-US" sz="2000" baseline="0" dirty="0" smtClean="0"/>
                        <a:t> status is…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THEN file a return if your gross income (NJ line</a:t>
                      </a:r>
                      <a:r>
                        <a:rPr lang="en-US" sz="2000" baseline="0" dirty="0" smtClean="0"/>
                        <a:t> 29) was at least…</a:t>
                      </a:r>
                      <a:endParaRPr lang="en-US" sz="2000" dirty="0"/>
                    </a:p>
                  </a:txBody>
                  <a:tcPr/>
                </a:tc>
              </a:tr>
              <a:tr h="5432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Single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/>
                </a:tc>
              </a:tr>
              <a:tr h="5432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Married/Civil Union Partner filing joint</a:t>
                      </a:r>
                      <a:r>
                        <a:rPr lang="en-US" sz="2000" baseline="0" dirty="0" smtClean="0"/>
                        <a:t> return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$20,000</a:t>
                      </a:r>
                      <a:endParaRPr lang="en-US" sz="2000" dirty="0"/>
                    </a:p>
                  </a:txBody>
                  <a:tcPr/>
                </a:tc>
              </a:tr>
              <a:tr h="6353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Married/Civil Union Partner filing separately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/>
                </a:tc>
              </a:tr>
              <a:tr h="5985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Head of Household with qualifying child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$20,000</a:t>
                      </a:r>
                      <a:endParaRPr lang="en-US" sz="2000" dirty="0"/>
                    </a:p>
                  </a:txBody>
                  <a:tcPr/>
                </a:tc>
              </a:tr>
              <a:tr h="3921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Qualifying widow(er)/ surviving Civil Union Partner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$20,000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62" name="Google Shape;162;p22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1098627" y="1371600"/>
            <a:ext cx="1044023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/>
              <a:t>Documents indicate tax return may be necessary: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 smtClean="0"/>
              <a:t>Enter </a:t>
            </a:r>
            <a:r>
              <a:rPr lang="en-US" sz="2200" dirty="0"/>
              <a:t>data in TaxSlayer to decide for sure if Federal and State returns are required or not 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 smtClean="0"/>
              <a:t>If </a:t>
            </a:r>
            <a:r>
              <a:rPr lang="en-US" sz="2200" dirty="0"/>
              <a:t>no return is required: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47"/>
              <a:buChar char="•"/>
            </a:pPr>
            <a:r>
              <a:rPr lang="en-US" sz="2200" dirty="0"/>
              <a:t> May want to file anyway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 smtClean="0"/>
              <a:t>If </a:t>
            </a:r>
            <a:r>
              <a:rPr lang="en-US" sz="2200" dirty="0"/>
              <a:t>not e-filed, print &amp; write “DID NOT FILE” on taxpayer copy 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47"/>
              <a:buChar char="•"/>
            </a:pPr>
            <a:r>
              <a:rPr lang="en-US" sz="2200" dirty="0"/>
              <a:t> Update site sign-in sheet to reflect return not filed</a:t>
            </a:r>
            <a:endParaRPr sz="22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 smtClean="0"/>
              <a:t>If </a:t>
            </a:r>
            <a:r>
              <a:rPr lang="en-US" sz="2200" dirty="0"/>
              <a:t>a Federal Return is required but not a NJ 1040, may still want to e-file NJ Return</a:t>
            </a:r>
            <a:endParaRPr sz="22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 smtClean="0"/>
              <a:t>We </a:t>
            </a:r>
            <a:r>
              <a:rPr lang="en-US" sz="2200" dirty="0"/>
              <a:t>can file a Federal Return for anyone in USA  </a:t>
            </a:r>
            <a:endParaRPr sz="22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 smtClean="0"/>
              <a:t>If </a:t>
            </a:r>
            <a:r>
              <a:rPr lang="en-US" sz="2200" dirty="0"/>
              <a:t>Federal Return is not required but NJ is required (rare)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/>
              <a:t> Can e-file NJ only</a:t>
            </a:r>
            <a:endParaRPr sz="2200" dirty="0"/>
          </a:p>
        </p:txBody>
      </p:sp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Should Return Be Filed? – Not So Clear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171" name="Google Shape;171;p23"/>
          <p:cNvSpPr txBox="1">
            <a:spLocks noGrp="1"/>
          </p:cNvSpPr>
          <p:nvPr>
            <p:ph type="body" idx="1"/>
          </p:nvPr>
        </p:nvSpPr>
        <p:spPr>
          <a:xfrm>
            <a:off x="1091701" y="1524000"/>
            <a:ext cx="9753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Click on “Send State Only” to e-file NJ return only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72" name="Google Shape;172;p2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TS - E-File NJ Return Only - e-File section</a:t>
            </a:r>
            <a:endParaRPr dirty="0"/>
          </a:p>
        </p:txBody>
      </p:sp>
      <p:pic>
        <p:nvPicPr>
          <p:cNvPr id="173" name="Google Shape;173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9945" y="2133600"/>
            <a:ext cx="8077200" cy="369722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74" name="Google Shape;174;p23"/>
          <p:cNvSpPr/>
          <p:nvPr/>
        </p:nvSpPr>
        <p:spPr>
          <a:xfrm>
            <a:off x="1371600" y="5408005"/>
            <a:ext cx="1828800" cy="640060"/>
          </a:xfrm>
          <a:prstGeom prst="ellipse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181" name="Google Shape;181;p24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1057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840"/>
              <a:buFont typeface="Noto Sans Symbols"/>
              <a:buChar char="▪"/>
            </a:pPr>
            <a:r>
              <a:rPr lang="en-US" dirty="0"/>
              <a:t>You will receive a warning if you choose to e-file NJ return only</a:t>
            </a:r>
            <a:endParaRPr dirty="0"/>
          </a:p>
          <a:p>
            <a:pPr marL="341313" lvl="0" indent="-19907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82" name="Google Shape;182;p2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TS - E-File NJ Return Only - e-File section</a:t>
            </a:r>
            <a:endParaRPr dirty="0"/>
          </a:p>
        </p:txBody>
      </p:sp>
      <p:pic>
        <p:nvPicPr>
          <p:cNvPr id="183" name="Google Shape;18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8178" y="2916382"/>
            <a:ext cx="8168640" cy="2511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89" name="Google Shape;189;p2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  <p:sp>
        <p:nvSpPr>
          <p:cNvPr id="190" name="Google Shape;190;p25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Review of Intake &amp; Interview Sheet &amp; tax documents clearly show that all below apply: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If </a:t>
            </a:r>
            <a:r>
              <a:rPr lang="en-US" b="1" u="sng" dirty="0"/>
              <a:t>ALL</a:t>
            </a:r>
            <a:r>
              <a:rPr lang="en-US" dirty="0"/>
              <a:t> of the following conditions exist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Income is under filing threshold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No withholdings to be refunded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Homeowner (not a Tenant)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Not eligible for Earned Income Tax Credit (EITC)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None/>
            </a:pPr>
            <a:endParaRPr sz="2400"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NJ State Return - Does Not Have to File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NTTC Training - TY2018 </a:t>
            </a:r>
            <a:endParaRPr dirty="0"/>
          </a:p>
        </p:txBody>
      </p:sp>
      <p:sp>
        <p:nvSpPr>
          <p:cNvPr id="197" name="Google Shape;197;p2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  <p:sp>
        <p:nvSpPr>
          <p:cNvPr id="198" name="Google Shape;198;p26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Any person born on 1/1  is considered to be born in the prior year for Federal tax purposes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 But not for NJ tax purposes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 Applies to taxpayer, spouse and dependent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When using chart and calculating gross income, </a:t>
            </a:r>
            <a:r>
              <a:rPr lang="en-US" b="1" u="sng" dirty="0"/>
              <a:t>exclude</a:t>
            </a:r>
            <a:r>
              <a:rPr lang="en-US" dirty="0"/>
              <a:t> Social Security benefits for NJ tax purposes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99" name="Google Shape;199;p2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Notable New Jersey Filing Differences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500</Words>
  <Application>Microsoft Office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2018 Templet</vt:lpstr>
      <vt:lpstr>1_Custom Design</vt:lpstr>
      <vt:lpstr>Filing Basics</vt:lpstr>
      <vt:lpstr>New Jersey State Filing Requirements Are Different</vt:lpstr>
      <vt:lpstr>NJ Filing Income Threshold Filing Requirements</vt:lpstr>
      <vt:lpstr>Should Return Be Filed? – Not So Clear</vt:lpstr>
      <vt:lpstr>TS - E-File NJ Return Only - e-File section</vt:lpstr>
      <vt:lpstr>TS - E-File NJ Return Only - e-File section</vt:lpstr>
      <vt:lpstr>NJ State Return - Does Not Have to File</vt:lpstr>
      <vt:lpstr>Notable New Jersey Filing Differences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Filing Basics</dc:title>
  <dc:creator>kathy</dc:creator>
  <cp:lastModifiedBy>kathy</cp:lastModifiedBy>
  <cp:revision>7</cp:revision>
  <cp:lastPrinted>2018-11-08T14:07:54Z</cp:lastPrinted>
  <dcterms:modified xsi:type="dcterms:W3CDTF">2018-11-11T13:34:04Z</dcterms:modified>
</cp:coreProperties>
</file>